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316" r:id="rId2"/>
    <p:sldId id="372" r:id="rId3"/>
    <p:sldId id="318" r:id="rId4"/>
    <p:sldId id="319" r:id="rId5"/>
    <p:sldId id="367" r:id="rId6"/>
    <p:sldId id="368" r:id="rId7"/>
    <p:sldId id="364" r:id="rId8"/>
    <p:sldId id="365" r:id="rId9"/>
    <p:sldId id="348" r:id="rId10"/>
    <p:sldId id="349" r:id="rId11"/>
    <p:sldId id="350" r:id="rId12"/>
    <p:sldId id="351" r:id="rId13"/>
    <p:sldId id="376" r:id="rId14"/>
    <p:sldId id="333" r:id="rId15"/>
    <p:sldId id="334" r:id="rId16"/>
    <p:sldId id="355" r:id="rId17"/>
    <p:sldId id="353" r:id="rId18"/>
    <p:sldId id="352" r:id="rId19"/>
    <p:sldId id="369" r:id="rId20"/>
    <p:sldId id="394" r:id="rId21"/>
    <p:sldId id="377" r:id="rId22"/>
    <p:sldId id="336" r:id="rId23"/>
    <p:sldId id="388" r:id="rId24"/>
    <p:sldId id="389" r:id="rId25"/>
    <p:sldId id="392" r:id="rId26"/>
    <p:sldId id="393" r:id="rId27"/>
    <p:sldId id="363" r:id="rId28"/>
    <p:sldId id="281" r:id="rId29"/>
    <p:sldId id="371" r:id="rId30"/>
    <p:sldId id="373" r:id="rId31"/>
    <p:sldId id="374" r:id="rId32"/>
    <p:sldId id="375" r:id="rId33"/>
    <p:sldId id="381" r:id="rId34"/>
    <p:sldId id="384" r:id="rId35"/>
    <p:sldId id="383" r:id="rId36"/>
    <p:sldId id="387" r:id="rId37"/>
    <p:sldId id="382" r:id="rId38"/>
    <p:sldId id="385" r:id="rId39"/>
    <p:sldId id="345" r:id="rId40"/>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27" autoAdjust="0"/>
    <p:restoredTop sz="96696"/>
  </p:normalViewPr>
  <p:slideViewPr>
    <p:cSldViewPr snapToGrid="0" snapToObjects="1">
      <p:cViewPr>
        <p:scale>
          <a:sx n="62" d="100"/>
          <a:sy n="62" d="100"/>
        </p:scale>
        <p:origin x="2203" y="859"/>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10/14/2021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5</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9</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0.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0.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2.xml"/><Relationship Id="rId5" Type="http://schemas.openxmlformats.org/officeDocument/2006/relationships/image" Target="../media/image500.png"/><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2.xml"/><Relationship Id="rId4" Type="http://schemas.openxmlformats.org/officeDocument/2006/relationships/image" Target="../media/image54.tif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0"/>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 and Female variable are correlated because of a causality chain from Female to EDU </a:t>
            </a:r>
          </a:p>
          <a:p>
            <a:pPr marL="457200" indent="-457200">
              <a:buFont typeface="Arial" panose="020B0604020202020204" pitchFamily="34" charset="0"/>
              <a:buChar char="•"/>
            </a:pPr>
            <a:r>
              <a:rPr lang="en-GB" sz="2800" dirty="0"/>
              <a:t>In this case it is vital to include the Female variable to get the correct causal estimate of a change in EDU</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EDUC☞☜EXPER </a:t>
            </a:r>
          </a:p>
        </p:txBody>
      </p:sp>
      <p:sp>
        <p:nvSpPr>
          <p:cNvPr id="4" name="TextBox 3"/>
          <p:cNvSpPr txBox="1"/>
          <p:nvPr/>
        </p:nvSpPr>
        <p:spPr>
          <a:xfrm>
            <a:off x="1076267" y="2056422"/>
            <a:ext cx="4696286" cy="656462"/>
          </a:xfrm>
          <a:prstGeom prst="rect">
            <a:avLst/>
          </a:prstGeom>
          <a:noFill/>
        </p:spPr>
        <p:txBody>
          <a:bodyPr wrap="squar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Schooling+Uni+Vocational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dirty="0"/>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 (e.g. Instrumental Variables).</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772553" y="2384653"/>
            <a:ext cx="44229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endCxn id="6" idx="1"/>
          </p:cNvCxnSpPr>
          <p:nvPr/>
        </p:nvCxnSpPr>
        <p:spPr>
          <a:xfrm>
            <a:off x="4251960" y="2712884"/>
            <a:ext cx="773924"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5266944" y="2712884"/>
            <a:ext cx="622959"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explanatory variable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00400"/>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xmlns="">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00400"/>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dirty="0">
                <a:latin typeface="Palatino Linotype" charset="0"/>
                <a:ea typeface="Palatino Linotype" charset="0"/>
                <a:cs typeface="Palatino Linotype" charset="0"/>
              </a:rPr>
              <a:t>Women tend to have less years of education than men (in this dataset)</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
        <p:nvSpPr>
          <p:cNvPr id="5" name="Rounded Rectangular Callout 7">
            <a:extLst>
              <a:ext uri="{FF2B5EF4-FFF2-40B4-BE49-F238E27FC236}">
                <a16:creationId xmlns:a16="http://schemas.microsoft.com/office/drawing/2014/main" id="{09755ED6-0DC5-42E0-9AF1-C714A55EFDBD}"/>
              </a:ext>
            </a:extLst>
          </p:cNvPr>
          <p:cNvSpPr/>
          <p:nvPr/>
        </p:nvSpPr>
        <p:spPr>
          <a:xfrm>
            <a:off x="289122" y="7323926"/>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femal</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spTree>
    <p:extLst>
      <p:ext uri="{BB962C8B-B14F-4D97-AF65-F5344CB8AC3E}">
        <p14:creationId xmlns:p14="http://schemas.microsoft.com/office/powerpoint/2010/main" val="2751336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dirty="0">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dirty="0">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dirty="0">
                <a:latin typeface="+mj-lt"/>
                <a:ea typeface="Palatino Linotype" charset="0"/>
                <a:cs typeface="Palatino Linotype" charset="0"/>
              </a:rPr>
              <a:t>Hence part of what we thought was the wage depressing effect of little education is actually the wage depressing effect of being female</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0" y="1374511"/>
            <a:ext cx="17638822" cy="856032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8" y="1823359"/>
            <a:ext cx="12437816" cy="6494085"/>
          </a:xfrm>
          <a:prstGeom prst="rect">
            <a:avLst/>
          </a:prstGeom>
        </p:spPr>
        <p:txBody>
          <a:bodyPr wrap="square">
            <a:spAutoFit/>
          </a:bodyPr>
          <a:lstStyle/>
          <a:p>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a:t>
            </a:r>
            <a:r>
              <a:rPr lang="en-US" sz="2000" dirty="0" err="1">
                <a:latin typeface="Consolas" panose="020B0609020204030204" pitchFamily="49" charset="0"/>
                <a:ea typeface="Cambria" panose="02040503050406030204" pitchFamily="18" charset="0"/>
                <a:cs typeface="Times New Roman" panose="02020603050405020304" pitchFamily="18" charset="0"/>
              </a:rPr>
              <a:t>crimesPc</a:t>
            </a:r>
            <a:r>
              <a:rPr lang="en-US" sz="2000" dirty="0">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2000" dirty="0" err="1">
                <a:latin typeface="Consolas" panose="020B0609020204030204" pitchFamily="49" charset="0"/>
                <a:ea typeface="Cambria" panose="02040503050406030204" pitchFamily="18" charset="0"/>
                <a:cs typeface="Times New Roman" panose="02020603050405020304" pitchFamily="18" charset="0"/>
              </a:rPr>
              <a:t>medianage</a:t>
            </a: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data = df)</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medianage</a:t>
            </a:r>
            <a:r>
              <a:rPr lang="en-US" sz="2000" dirty="0">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2400" dirty="0">
                <a:latin typeface="Cambria" panose="02040503050406030204" pitchFamily="18"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2000" dirty="0"/>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503194" y="2461024"/>
            <a:ext cx="6035780" cy="1058152"/>
          </a:xfrm>
          <a:prstGeom prst="wedgeRoundRectCallout">
            <a:avLst>
              <a:gd name="adj1" fmla="val -27612"/>
              <a:gd name="adj2" fmla="val 18303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Effect goes away if we control for population unemployment rate &amp; median age</a:t>
            </a:r>
          </a:p>
        </p:txBody>
      </p:sp>
    </p:spTree>
    <p:extLst>
      <p:ext uri="{BB962C8B-B14F-4D97-AF65-F5344CB8AC3E}">
        <p14:creationId xmlns:p14="http://schemas.microsoft.com/office/powerpoint/2010/main" val="1317491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not impossible – for the OLS algorithm to distinguish between the separate effects for all the variables</a:t>
            </a:r>
          </a:p>
        </p:txBody>
      </p:sp>
    </p:spTree>
    <p:extLst>
      <p:ext uri="{BB962C8B-B14F-4D97-AF65-F5344CB8AC3E}">
        <p14:creationId xmlns:p14="http://schemas.microsoft.com/office/powerpoint/2010/main" val="292203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32237"/>
            <a:ext cx="12582524" cy="8810368"/>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7692415" y="7330954"/>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472706" y="3958394"/>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472706" y="5308494"/>
            <a:ext cx="5397019" cy="1064184"/>
          </a:xfrm>
          <a:prstGeom prst="wedgeRoundRectCallout">
            <a:avLst>
              <a:gd name="adj1" fmla="val -81767"/>
              <a:gd name="adj2" fmla="val 2814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8017925" y="8181207"/>
            <a:ext cx="4597636" cy="1085906"/>
          </a:xfrm>
          <a:prstGeom prst="rect">
            <a:avLst/>
          </a:prstGeom>
        </p:spPr>
      </p:pic>
    </p:spTree>
    <p:extLst>
      <p:ext uri="{BB962C8B-B14F-4D97-AF65-F5344CB8AC3E}">
        <p14:creationId xmlns:p14="http://schemas.microsoft.com/office/powerpoint/2010/main" val="3056461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0" y="1532238"/>
            <a:ext cx="10542251" cy="8726402"/>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515806" y="5454940"/>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1463149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253436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 comparing unrestricted and restricted models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2280111"/>
              </a:xfrm>
              <a:prstGeom prst="rect">
                <a:avLst/>
              </a:prstGeom>
              <a:noFill/>
            </p:spPr>
            <p:txBody>
              <a:bodyPr wrap="square" lIns="0" tIns="0" rIns="0" bIns="0" rtlCol="0">
                <a:spAutoFit/>
              </a:bodyPr>
              <a:lstStyle/>
              <a:p>
                <a:pPr>
                  <a:spcAft>
                    <a:spcPts val="500"/>
                  </a:spcAft>
                </a:pPr>
                <a:r>
                  <a:rPr lang="en-GB" sz="3600" dirty="0"/>
                  <a:t>We to compute F-statistic the computers compares residuals </a:t>
                </a:r>
                <a14:m>
                  <m:oMath xmlns:m="http://schemas.openxmlformats.org/officeDocument/2006/math">
                    <m:sSub>
                      <m:sSubPr>
                        <m:ctrlPr>
                          <a:rPr lang="en-GB" sz="3600" b="0" i="1" smtClean="0">
                            <a:latin typeface="Cambria Math" panose="02040503050406030204" pitchFamily="18" charset="0"/>
                          </a:rPr>
                        </m:ctrlPr>
                      </m:sSub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𝑢</m:t>
                        </m:r>
                      </m:sub>
                    </m:sSub>
                  </m:oMath>
                </a14:m>
                <a:r>
                  <a:rPr lang="en-GB" sz="3600" dirty="0"/>
                  <a:t> with </a:t>
                </a:r>
                <a14:m>
                  <m:oMath xmlns:m="http://schemas.openxmlformats.org/officeDocument/2006/math">
                    <m:sSub>
                      <m:sSubPr>
                        <m:ctrlPr>
                          <a:rPr lang="en-GB" sz="3600" i="1">
                            <a:latin typeface="Cambria Math" panose="02040503050406030204" pitchFamily="18" charset="0"/>
                          </a:rPr>
                        </m:ctrlPr>
                      </m:sSubPr>
                      <m:e>
                        <m:acc>
                          <m:accPr>
                            <m:chr m:val="̂"/>
                            <m:ctrlPr>
                              <a:rPr lang="en-GB" sz="3600" i="1">
                                <a:latin typeface="Cambria Math" panose="02040503050406030204" pitchFamily="18" charset="0"/>
                              </a:rPr>
                            </m:ctrlPr>
                          </m:accPr>
                          <m:e>
                            <m:r>
                              <a:rPr lang="en-GB" sz="3600" i="1">
                                <a:latin typeface="Cambria Math" panose="02040503050406030204" pitchFamily="18" charset="0"/>
                              </a:rPr>
                              <m:t>𝜖</m:t>
                            </m:r>
                          </m:e>
                        </m:acc>
                      </m:e>
                      <m:sub>
                        <m:r>
                          <a:rPr lang="en-GB" sz="3600" b="0" i="1" smtClean="0">
                            <a:latin typeface="Cambria Math" panose="02040503050406030204" pitchFamily="18" charset="0"/>
                          </a:rPr>
                          <m:t>𝑟</m:t>
                        </m:r>
                      </m:sub>
                    </m:sSub>
                  </m:oMath>
                </a14:m>
                <a:endParaRPr lang="en-GB" sz="3600" dirty="0"/>
              </a:p>
              <a:p>
                <a:pPr>
                  <a:spcAft>
                    <a:spcPts val="500"/>
                  </a:spcAft>
                </a:pPr>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2280111"/>
              </a:xfrm>
              <a:prstGeom prst="rect">
                <a:avLst/>
              </a:prstGeom>
              <a:blipFill>
                <a:blip r:embed="rId3"/>
                <a:stretch>
                  <a:fillRect l="-3817" t="-6417"/>
                </a:stretch>
              </a:blipFill>
            </p:spPr>
            <p:txBody>
              <a:bodyPr/>
              <a:lstStyle/>
              <a:p>
                <a:r>
                  <a:rPr lang="en-GB">
                    <a:noFill/>
                  </a:rPr>
                  <a:t> </a:t>
                </a:r>
              </a:p>
            </p:txBody>
          </p:sp>
        </mc:Fallback>
      </mc:AlternateContent>
    </p:spTree>
    <p:extLst>
      <p:ext uri="{BB962C8B-B14F-4D97-AF65-F5344CB8AC3E}">
        <p14:creationId xmlns:p14="http://schemas.microsoft.com/office/powerpoint/2010/main" val="3463130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3700370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18588" y="2027238"/>
            <a:ext cx="3987800" cy="4311650"/>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4294967295"/>
          </p:nvPr>
        </p:nvPicPr>
        <p:blipFill>
          <a:blip r:embed="rId2"/>
          <a:stretch>
            <a:fillRect/>
          </a:stretch>
        </p:blipFill>
        <p:spPr>
          <a:xfrm>
            <a:off x="0" y="1881188"/>
            <a:ext cx="5497513" cy="598963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b="0" i="1" smtClean="0">
                        <a:latin typeface="Cambria Math" panose="02040503050406030204" pitchFamily="18" charset="0"/>
                        <a:cs typeface="Palatino Linotype"/>
                      </a:rPr>
                      <m:t>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dirty="0">
                <a:latin typeface="Consolas" panose="020B0609020204030204" pitchFamily="49" charset="0"/>
                <a:ea typeface="Cambria" panose="02040503050406030204" pitchFamily="18" charset="0"/>
                <a:cs typeface="Times New Roman" panose="02020603050405020304" pitchFamily="18" charset="0"/>
              </a:rPr>
              <a:t>## </a:t>
            </a:r>
            <a:r>
              <a:rPr lang="en-US" sz="1564" dirty="0" err="1">
                <a:latin typeface="Consolas" panose="020B0609020204030204" pitchFamily="49" charset="0"/>
                <a:ea typeface="Cambria" panose="02040503050406030204" pitchFamily="18" charset="0"/>
                <a:cs typeface="Times New Roman" panose="02020603050405020304" pitchFamily="18" charset="0"/>
              </a:rPr>
              <a:t>lm</a:t>
            </a:r>
            <a:r>
              <a:rPr lang="en-US" sz="1564" dirty="0">
                <a:latin typeface="Consolas" panose="020B0609020204030204" pitchFamily="49" charset="0"/>
                <a:ea typeface="Cambria" panose="02040503050406030204" pitchFamily="18" charset="0"/>
                <a:cs typeface="Times New Roman" panose="02020603050405020304" pitchFamily="18" charset="0"/>
              </a:rPr>
              <a:t>(formula = </a:t>
            </a:r>
            <a:r>
              <a:rPr lang="en-US" sz="1564" dirty="0" err="1">
                <a:latin typeface="Consolas" panose="020B0609020204030204" pitchFamily="49" charset="0"/>
                <a:ea typeface="Cambria" panose="02040503050406030204" pitchFamily="18" charset="0"/>
                <a:cs typeface="Times New Roman" panose="02020603050405020304" pitchFamily="18" charset="0"/>
              </a:rPr>
              <a:t>crimesPc</a:t>
            </a:r>
            <a:r>
              <a:rPr lang="en-US" sz="1564" dirty="0">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dirty="0" err="1">
                <a:latin typeface="Consolas" panose="020B0609020204030204" pitchFamily="49" charset="0"/>
                <a:ea typeface="Cambria" panose="02040503050406030204" pitchFamily="18" charset="0"/>
                <a:cs typeface="Times New Roman" panose="02020603050405020304" pitchFamily="18" charset="0"/>
              </a:rPr>
              <a:t>medianage</a:t>
            </a: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data = df)</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Residuals:</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Coefficients:</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dirty="0" err="1">
                <a:latin typeface="Consolas" panose="020B0609020204030204" pitchFamily="49" charset="0"/>
                <a:ea typeface="Cambria" panose="02040503050406030204" pitchFamily="18" charset="0"/>
                <a:cs typeface="Times New Roman" panose="02020603050405020304" pitchFamily="18" charset="0"/>
              </a:rPr>
              <a:t>Pr</a:t>
            </a:r>
            <a:r>
              <a:rPr lang="en-US" sz="1564" dirty="0">
                <a:latin typeface="Consolas" panose="020B0609020204030204" pitchFamily="49" charset="0"/>
                <a:ea typeface="Cambria" panose="02040503050406030204" pitchFamily="18" charset="0"/>
                <a:cs typeface="Times New Roman" panose="02020603050405020304" pitchFamily="18" charset="0"/>
              </a:rPr>
              <a:t>(&gt;|t|)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r>
              <a:rPr lang="en-US" sz="1564" dirty="0" err="1">
                <a:latin typeface="Consolas" panose="020B0609020204030204" pitchFamily="49" charset="0"/>
                <a:ea typeface="Cambria" panose="02040503050406030204" pitchFamily="18" charset="0"/>
                <a:cs typeface="Times New Roman" panose="02020603050405020304" pitchFamily="18" charset="0"/>
              </a:rPr>
              <a:t>medianage</a:t>
            </a:r>
            <a:r>
              <a:rPr lang="en-US" sz="1564" dirty="0">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r>
              <a:rPr lang="en-US" sz="1564" dirty="0" err="1">
                <a:latin typeface="Consolas" panose="020B0609020204030204" pitchFamily="49" charset="0"/>
                <a:ea typeface="Cambria" panose="02040503050406030204" pitchFamily="18" charset="0"/>
                <a:cs typeface="Times New Roman" panose="02020603050405020304" pitchFamily="18" charset="0"/>
              </a:rPr>
              <a:t>Signif</a:t>
            </a:r>
            <a:r>
              <a:rPr lang="en-US" sz="1564"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dirty="0"/>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53545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535453" y="2856288"/>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endCxn id="6" idx="3"/>
          </p:cNvCxnSpPr>
          <p:nvPr/>
        </p:nvCxnSpPr>
        <p:spPr bwMode="auto">
          <a:xfrm flipH="1">
            <a:off x="8744026" y="2879797"/>
            <a:ext cx="2242169" cy="4245913"/>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
        <p:nvSpPr>
          <p:cNvPr id="3" name="Flowchart: Off-page Connector 2">
            <a:extLst>
              <a:ext uri="{FF2B5EF4-FFF2-40B4-BE49-F238E27FC236}">
                <a16:creationId xmlns:a16="http://schemas.microsoft.com/office/drawing/2014/main" id="{FFC25328-7600-4941-BE87-5D850632BD68}"/>
              </a:ext>
            </a:extLst>
          </p:cNvPr>
          <p:cNvSpPr/>
          <p:nvPr/>
        </p:nvSpPr>
        <p:spPr>
          <a:xfrm rot="20351998">
            <a:off x="8892980" y="922136"/>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 2004 foreigners</a:t>
            </a:r>
          </a:p>
        </p:txBody>
      </p:sp>
      <p:sp>
        <p:nvSpPr>
          <p:cNvPr id="14" name="Flowchart: Off-page Connector 13">
            <a:extLst>
              <a:ext uri="{FF2B5EF4-FFF2-40B4-BE49-F238E27FC236}">
                <a16:creationId xmlns:a16="http://schemas.microsoft.com/office/drawing/2014/main" id="{9D3446C1-7581-42AB-AF9E-CEA334542D80}"/>
              </a:ext>
            </a:extLst>
          </p:cNvPr>
          <p:cNvSpPr/>
          <p:nvPr/>
        </p:nvSpPr>
        <p:spPr>
          <a:xfrm rot="1353012">
            <a:off x="11047505" y="922412"/>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2004 foreigners</a:t>
            </a:r>
          </a:p>
        </p:txBody>
      </p:sp>
      <p:cxnSp>
        <p:nvCxnSpPr>
          <p:cNvPr id="16" name="Straight Arrow Connector 15">
            <a:extLst>
              <a:ext uri="{FF2B5EF4-FFF2-40B4-BE49-F238E27FC236}">
                <a16:creationId xmlns:a16="http://schemas.microsoft.com/office/drawing/2014/main" id="{FF036A5F-6084-4994-AAAA-5A55B6A1D698}"/>
              </a:ext>
            </a:extLst>
          </p:cNvPr>
          <p:cNvCxnSpPr>
            <a:cxnSpLocks/>
          </p:cNvCxnSpPr>
          <p:nvPr/>
        </p:nvCxnSpPr>
        <p:spPr bwMode="auto">
          <a:xfrm flipH="1">
            <a:off x="10984749" y="1909660"/>
            <a:ext cx="512749" cy="977894"/>
          </a:xfrm>
          <a:prstGeom prst="straightConnector1">
            <a:avLst/>
          </a:prstGeom>
          <a:solidFill>
            <a:schemeClr val="accent1"/>
          </a:solidFill>
          <a:ln w="76200" cap="flat" cmpd="sng" algn="ctr">
            <a:solidFill>
              <a:schemeClr val="accent1"/>
            </a:solidFill>
            <a:prstDash val="sysDash"/>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0" y="337641"/>
            <a:ext cx="1253436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Variance Inflation</a:t>
            </a:r>
          </a:p>
        </p:txBody>
      </p:sp>
      <mc:AlternateContent xmlns:mc="http://schemas.openxmlformats.org/markup-compatibility/2006" xmlns:a14="http://schemas.microsoft.com/office/drawing/2010/main">
        <mc:Choice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xmlns="">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6D5A7-7E89-4545-8C2F-1E155AD3AB2D}"/>
              </a:ext>
            </a:extLst>
          </p:cNvPr>
          <p:cNvSpPr txBox="1"/>
          <p:nvPr/>
        </p:nvSpPr>
        <p:spPr>
          <a:xfrm>
            <a:off x="342232" y="390358"/>
            <a:ext cx="5112084" cy="553998"/>
          </a:xfrm>
          <a:prstGeom prst="rect">
            <a:avLst/>
          </a:prstGeom>
          <a:noFill/>
        </p:spPr>
        <p:txBody>
          <a:bodyPr wrap="square" lIns="0" tIns="0" rIns="0" bIns="0" rtlCol="0">
            <a:spAutoFit/>
          </a:bodyPr>
          <a:lstStyle/>
          <a:p>
            <a:pPr>
              <a:spcAft>
                <a:spcPts val="500"/>
              </a:spcAft>
            </a:pPr>
            <a:r>
              <a:rPr lang="en-GB" sz="3600" dirty="0"/>
              <a:t>R2=100%</a:t>
            </a:r>
          </a:p>
        </p:txBody>
      </p:sp>
      <p:cxnSp>
        <p:nvCxnSpPr>
          <p:cNvPr id="4" name="Straight Connector 3">
            <a:extLst>
              <a:ext uri="{FF2B5EF4-FFF2-40B4-BE49-F238E27FC236}">
                <a16:creationId xmlns:a16="http://schemas.microsoft.com/office/drawing/2014/main" id="{24F736D7-A7D3-48BA-8BF0-B5A97FA59379}"/>
              </a:ext>
            </a:extLst>
          </p:cNvPr>
          <p:cNvCxnSpPr/>
          <p:nvPr/>
        </p:nvCxnSpPr>
        <p:spPr>
          <a:xfrm>
            <a:off x="1331495" y="2149642"/>
            <a:ext cx="0" cy="5577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A34376-C4E1-4EE4-BF51-5C4BE9F2E83B}"/>
              </a:ext>
            </a:extLst>
          </p:cNvPr>
          <p:cNvCxnSpPr>
            <a:cxnSpLocks/>
          </p:cNvCxnSpPr>
          <p:nvPr/>
        </p:nvCxnSpPr>
        <p:spPr>
          <a:xfrm flipH="1">
            <a:off x="1331495" y="7726947"/>
            <a:ext cx="91921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4D29F17C-C17C-433A-B095-0BA73B38DCEE}"/>
              </a:ext>
            </a:extLst>
          </p:cNvPr>
          <p:cNvSpPr/>
          <p:nvPr/>
        </p:nvSpPr>
        <p:spPr>
          <a:xfrm>
            <a:off x="2945189" y="5620085"/>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56CCFC75-04EB-4804-86ED-47AF2DFEF4C4}"/>
              </a:ext>
            </a:extLst>
          </p:cNvPr>
          <p:cNvSpPr/>
          <p:nvPr/>
        </p:nvSpPr>
        <p:spPr>
          <a:xfrm>
            <a:off x="6915610" y="3227136"/>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F03B9FEA-B842-4318-9E52-264F00FEFD71}"/>
              </a:ext>
            </a:extLst>
          </p:cNvPr>
          <p:cNvCxnSpPr/>
          <p:nvPr/>
        </p:nvCxnSpPr>
        <p:spPr>
          <a:xfrm flipV="1">
            <a:off x="2160337" y="2759242"/>
            <a:ext cx="5625431" cy="33902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6AB33862-6899-40DB-8BB3-DC2ADFF4B185}"/>
              </a:ext>
            </a:extLst>
          </p:cNvPr>
          <p:cNvSpPr/>
          <p:nvPr/>
        </p:nvSpPr>
        <p:spPr>
          <a:xfrm>
            <a:off x="4561311" y="5518489"/>
            <a:ext cx="6368710" cy="1261969"/>
          </a:xfrm>
          <a:prstGeom prst="wedgeRoundRectCallout">
            <a:avLst>
              <a:gd name="adj1" fmla="val -29733"/>
              <a:gd name="adj2" fmla="val -162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If we have as many observations as parameters being estimated, R2 is always 100%</a:t>
            </a:r>
          </a:p>
          <a:p>
            <a:pPr algn="ctr"/>
            <a:endParaRPr lang="en-GB" sz="1800" dirty="0"/>
          </a:p>
        </p:txBody>
      </p:sp>
    </p:spTree>
    <p:extLst>
      <p:ext uri="{BB962C8B-B14F-4D97-AF65-F5344CB8AC3E}">
        <p14:creationId xmlns:p14="http://schemas.microsoft.com/office/powerpoint/2010/main" val="3488143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89337"/>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89337"/>
              </a:xfrm>
              <a:prstGeom prst="rect">
                <a:avLst/>
              </a:prstGeom>
              <a:blipFill>
                <a:blip r:embed="rId3"/>
                <a:stretch>
                  <a:fillRect l="-1330" t="-17188" b="-484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Some more details on 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4873752" y="442265"/>
            <a:ext cx="3894040" cy="107563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After R.A. Fisher (1890-1962)</a:t>
            </a:r>
          </a:p>
          <a:p>
            <a:pPr algn="ctr"/>
            <a:r>
              <a:rPr lang="en-US" sz="20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75" dirty="0"/>
              <a:t>If the F statistic is large it means that some or all of the restrictions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𝐶</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dirty="0"/>
              <a:t>We will see in the data that this is still happening in many parts of the world, unfortunately.</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b="0" i="1" smtClean="0">
                        <a:latin typeface="Cambria Math" panose="02040503050406030204" pitchFamily="18" charset="0"/>
                        <a:cs typeface="Palatino Linotype"/>
                      </a:rPr>
                      <m:t>𝐶</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dissolv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31" grpId="0"/>
      <p:bldP spid="25607" grpId="0" animBg="1"/>
      <p:bldP spid="44" grpId="0"/>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8"/>
                <a:ext cx="7913537"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smtClean="0">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b="0" i="1" smtClean="0">
                          <a:latin typeface="Cambria Math" panose="02040503050406030204" pitchFamily="18" charset="0"/>
                          <a:cs typeface="Palatino Linotype"/>
                        </a:rPr>
                        <m:t>𝐶</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8"/>
                <a:ext cx="7913537"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𝐸𝐷𝑈𝐶</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EDUC</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EDUC</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2848</Words>
  <Application>Microsoft Office PowerPoint</Application>
  <PresentationFormat>Custom</PresentationFormat>
  <Paragraphs>278</Paragraphs>
  <Slides>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179</cp:revision>
  <dcterms:created xsi:type="dcterms:W3CDTF">2020-10-04T17:32:50Z</dcterms:created>
  <dcterms:modified xsi:type="dcterms:W3CDTF">2021-10-14T06:08:59Z</dcterms:modified>
</cp:coreProperties>
</file>